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7" r:id="rId3"/>
    <p:sldId id="259" r:id="rId4"/>
    <p:sldId id="305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  <p:bold r:id="rId20"/>
    </p:embeddedFont>
    <p:embeddedFont>
      <p:font typeface="Bebas Neue" panose="020B0606020202050201" pitchFamily="34" charset="0"/>
      <p:regular r:id="rId21"/>
    </p:embeddedFont>
    <p:embeddedFont>
      <p:font typeface="Climate Crisis" panose="020B0604020202020204" charset="0"/>
      <p:regular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Nunito Light" pitchFamily="2" charset="0"/>
      <p:regular r:id="rId31"/>
      <p:italic r:id="rId32"/>
    </p:embeddedFont>
    <p:embeddedFont>
      <p:font typeface="Unbounded Black" panose="020B0604020202020204" charset="0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43EC3-84DB-4882-9498-ED15A2FDA567}">
  <a:tblStyle styleId="{5B043EC3-84DB-4882-9498-ED15A2FDA5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377F77-EDB4-4051-9F8A-6B9FA0C883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938404cf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7938404cf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7938404cf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7938404cf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e17ec4acb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e17ec4acb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17ec4acb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17ec4acb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17ec4acb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17ec4acb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17ec4acb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e17ec4acb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938404cf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7938404cf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BBF0E243-1B92-5158-BCBD-BAD144DE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4d99d1a72_0_15:notes">
            <a:extLst>
              <a:ext uri="{FF2B5EF4-FFF2-40B4-BE49-F238E27FC236}">
                <a16:creationId xmlns:a16="http://schemas.microsoft.com/office/drawing/2014/main" id="{F9C753F9-58A8-C031-8972-5D07BCA6D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4d99d1a72_0_15:notes">
            <a:extLst>
              <a:ext uri="{FF2B5EF4-FFF2-40B4-BE49-F238E27FC236}">
                <a16:creationId xmlns:a16="http://schemas.microsoft.com/office/drawing/2014/main" id="{59A1F789-A420-93C1-3B4E-A4697C0DF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73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17ec4acb6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17ec4acb6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17ec4acb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e17ec4acb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7938404cf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7938404cf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17345" t="69290" r="27800" b="-2290"/>
          <a:stretch/>
        </p:blipFill>
        <p:spPr>
          <a:xfrm>
            <a:off x="209400" y="0"/>
            <a:ext cx="5213199" cy="17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12993" t="56926" r="44684" b="-12092"/>
          <a:stretch/>
        </p:blipFill>
        <p:spPr>
          <a:xfrm rot="10800000" flipH="1">
            <a:off x="4924850" y="2203224"/>
            <a:ext cx="4009748" cy="29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95100" y="1139263"/>
            <a:ext cx="5953800" cy="22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700700" y="3528438"/>
            <a:ext cx="57987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14" name="Google Shape;14;p2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19" name="Google Shape;19;p2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3"/>
          <p:cNvPicPr preferRelativeResize="0"/>
          <p:nvPr/>
        </p:nvPicPr>
        <p:blipFill rotWithShape="1">
          <a:blip r:embed="rId2">
            <a:alphaModFix/>
          </a:blip>
          <a:srcRect l="16882" t="26858" r="63092" b="5742"/>
          <a:stretch/>
        </p:blipFill>
        <p:spPr>
          <a:xfrm rot="5400000">
            <a:off x="5606475" y="1605975"/>
            <a:ext cx="2445425" cy="46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2" hasCustomPrompt="1"/>
          </p:nvPr>
        </p:nvSpPr>
        <p:spPr>
          <a:xfrm>
            <a:off x="1440275" y="1382675"/>
            <a:ext cx="941100" cy="8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3" hasCustomPrompt="1"/>
          </p:nvPr>
        </p:nvSpPr>
        <p:spPr>
          <a:xfrm>
            <a:off x="1440275" y="3091775"/>
            <a:ext cx="941100" cy="7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4" hasCustomPrompt="1"/>
          </p:nvPr>
        </p:nvSpPr>
        <p:spPr>
          <a:xfrm>
            <a:off x="4113575" y="1382675"/>
            <a:ext cx="941100" cy="8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5" hasCustomPrompt="1"/>
          </p:nvPr>
        </p:nvSpPr>
        <p:spPr>
          <a:xfrm>
            <a:off x="4113575" y="3091775"/>
            <a:ext cx="941100" cy="7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6" hasCustomPrompt="1"/>
          </p:nvPr>
        </p:nvSpPr>
        <p:spPr>
          <a:xfrm>
            <a:off x="6762625" y="1382675"/>
            <a:ext cx="941100" cy="8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7" hasCustomPrompt="1"/>
          </p:nvPr>
        </p:nvSpPr>
        <p:spPr>
          <a:xfrm>
            <a:off x="6762625" y="3091775"/>
            <a:ext cx="941100" cy="7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"/>
          </p:nvPr>
        </p:nvSpPr>
        <p:spPr>
          <a:xfrm>
            <a:off x="732125" y="20548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8"/>
          </p:nvPr>
        </p:nvSpPr>
        <p:spPr>
          <a:xfrm>
            <a:off x="3405425" y="20548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9"/>
          </p:nvPr>
        </p:nvSpPr>
        <p:spPr>
          <a:xfrm>
            <a:off x="6054475" y="20548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3"/>
          </p:nvPr>
        </p:nvSpPr>
        <p:spPr>
          <a:xfrm>
            <a:off x="732125" y="36940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4"/>
          </p:nvPr>
        </p:nvSpPr>
        <p:spPr>
          <a:xfrm>
            <a:off x="3405425" y="36940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5"/>
          </p:nvPr>
        </p:nvSpPr>
        <p:spPr>
          <a:xfrm>
            <a:off x="6054475" y="3694050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grpSp>
        <p:nvGrpSpPr>
          <p:cNvPr id="171" name="Google Shape;171;p13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172" name="Google Shape;172;p13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3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177" name="Google Shape;177;p13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81" name="Google Shape;181;p13"/>
          <p:cNvPicPr preferRelativeResize="0"/>
          <p:nvPr/>
        </p:nvPicPr>
        <p:blipFill rotWithShape="1">
          <a:blip r:embed="rId3">
            <a:alphaModFix/>
          </a:blip>
          <a:srcRect l="13016" t="60250" r="37992" b="1052"/>
          <a:stretch/>
        </p:blipFill>
        <p:spPr>
          <a:xfrm>
            <a:off x="209475" y="0"/>
            <a:ext cx="3808302" cy="169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/>
          <p:nvPr/>
        </p:nvSpPr>
        <p:spPr>
          <a:xfrm>
            <a:off x="451650" y="44797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limate Crisis"/>
              <a:ea typeface="Climate Crisis"/>
              <a:cs typeface="Climate Crisis"/>
              <a:sym typeface="Climate Cri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1746075" y="440625"/>
            <a:ext cx="30213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14"/>
          <p:cNvPicPr preferRelativeResize="0"/>
          <p:nvPr/>
        </p:nvPicPr>
        <p:blipFill rotWithShape="1">
          <a:blip r:embed="rId2">
            <a:alphaModFix/>
          </a:blip>
          <a:srcRect l="-6987" t="15963" r="70191" b="-8291"/>
          <a:stretch/>
        </p:blipFill>
        <p:spPr>
          <a:xfrm flipH="1">
            <a:off x="-3000" y="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3">
            <a:alphaModFix/>
          </a:blip>
          <a:srcRect l="50196" t="8195" r="23986" b="3104"/>
          <a:stretch/>
        </p:blipFill>
        <p:spPr>
          <a:xfrm rot="10800000">
            <a:off x="7109400" y="11996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4"/>
          <p:cNvGrpSpPr/>
          <p:nvPr/>
        </p:nvGrpSpPr>
        <p:grpSpPr>
          <a:xfrm rot="-5400000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188" name="Google Shape;188;p1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4"/>
          <p:cNvGrpSpPr/>
          <p:nvPr/>
        </p:nvGrpSpPr>
        <p:grpSpPr>
          <a:xfrm rot="5400000" flipH="1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193" name="Google Shape;193;p1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4"/>
          <p:cNvGrpSpPr/>
          <p:nvPr/>
        </p:nvGrpSpPr>
        <p:grpSpPr>
          <a:xfrm>
            <a:off x="129313" y="317950"/>
            <a:ext cx="8946263" cy="4371687"/>
            <a:chOff x="4794900" y="-918350"/>
            <a:chExt cx="8946263" cy="4371687"/>
          </a:xfrm>
        </p:grpSpPr>
        <p:sp>
          <p:nvSpPr>
            <p:cNvPr id="198" name="Google Shape;198;p14"/>
            <p:cNvSpPr/>
            <p:nvPr/>
          </p:nvSpPr>
          <p:spPr>
            <a:xfrm>
              <a:off x="13096000" y="-918350"/>
              <a:ext cx="645163" cy="645098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794900" y="3047325"/>
              <a:ext cx="406052" cy="406012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713225" y="3175151"/>
            <a:ext cx="41082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subTitle" idx="1"/>
          </p:nvPr>
        </p:nvSpPr>
        <p:spPr>
          <a:xfrm>
            <a:off x="713225" y="3746200"/>
            <a:ext cx="4598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17"/>
          <p:cNvPicPr preferRelativeResize="0"/>
          <p:nvPr/>
        </p:nvPicPr>
        <p:blipFill rotWithShape="1">
          <a:blip r:embed="rId2">
            <a:alphaModFix/>
          </a:blip>
          <a:srcRect l="4938" t="11020" r="55207" b="-11019"/>
          <a:stretch/>
        </p:blipFill>
        <p:spPr>
          <a:xfrm flipH="1">
            <a:off x="175" y="140745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 rotWithShape="1">
          <a:blip r:embed="rId3">
            <a:alphaModFix/>
          </a:blip>
          <a:srcRect l="13385" t="1603" r="22106"/>
          <a:stretch/>
        </p:blipFill>
        <p:spPr>
          <a:xfrm rot="10800000">
            <a:off x="3868449" y="-909899"/>
            <a:ext cx="5358551" cy="4597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7"/>
          <p:cNvGrpSpPr/>
          <p:nvPr/>
        </p:nvGrpSpPr>
        <p:grpSpPr>
          <a:xfrm rot="5400000">
            <a:off x="4470456" y="467839"/>
            <a:ext cx="209400" cy="9149973"/>
            <a:chOff x="71" y="24"/>
            <a:chExt cx="209400" cy="5143324"/>
          </a:xfrm>
        </p:grpSpPr>
        <p:sp>
          <p:nvSpPr>
            <p:cNvPr id="239" name="Google Shape;239;p17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17"/>
          <p:cNvSpPr/>
          <p:nvPr/>
        </p:nvSpPr>
        <p:spPr>
          <a:xfrm>
            <a:off x="129313" y="4283625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>
            <a:spLocks noGrp="1"/>
          </p:cNvSpPr>
          <p:nvPr>
            <p:ph type="title"/>
          </p:nvPr>
        </p:nvSpPr>
        <p:spPr>
          <a:xfrm>
            <a:off x="3619525" y="454350"/>
            <a:ext cx="48114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ubTitle" idx="1"/>
          </p:nvPr>
        </p:nvSpPr>
        <p:spPr>
          <a:xfrm>
            <a:off x="3619525" y="978400"/>
            <a:ext cx="4811400" cy="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18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248" name="Google Shape;248;p18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8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253" name="Google Shape;253;p18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57" name="Google Shape;257;p18"/>
          <p:cNvPicPr preferRelativeResize="0"/>
          <p:nvPr/>
        </p:nvPicPr>
        <p:blipFill rotWithShape="1">
          <a:blip r:embed="rId2">
            <a:alphaModFix/>
          </a:blip>
          <a:srcRect l="26877" t="67209" r="30104" b="-1189"/>
          <a:stretch/>
        </p:blipFill>
        <p:spPr>
          <a:xfrm rot="10800000">
            <a:off x="5126296" y="3451538"/>
            <a:ext cx="3808302" cy="16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 rotWithShape="1">
          <a:blip r:embed="rId3">
            <a:alphaModFix/>
          </a:blip>
          <a:srcRect l="13862" t="34494" r="66112" b="-1893"/>
          <a:stretch/>
        </p:blipFill>
        <p:spPr>
          <a:xfrm flipH="1">
            <a:off x="209475" y="24"/>
            <a:ext cx="1949548" cy="36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9"/>
          <p:cNvPicPr preferRelativeResize="0"/>
          <p:nvPr/>
        </p:nvPicPr>
        <p:blipFill rotWithShape="1">
          <a:blip r:embed="rId2">
            <a:alphaModFix/>
          </a:blip>
          <a:srcRect l="-11378" t="16980" r="71523" b="-16979"/>
          <a:stretch/>
        </p:blipFill>
        <p:spPr>
          <a:xfrm flipH="1">
            <a:off x="-3000" y="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l="53326" t="15590" r="22105"/>
          <a:stretch/>
        </p:blipFill>
        <p:spPr>
          <a:xfrm rot="10800000">
            <a:off x="7109400" y="11996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9"/>
          <p:cNvGrpSpPr/>
          <p:nvPr/>
        </p:nvGrpSpPr>
        <p:grpSpPr>
          <a:xfrm rot="5400000">
            <a:off x="4470456" y="467839"/>
            <a:ext cx="209400" cy="9149973"/>
            <a:chOff x="71" y="24"/>
            <a:chExt cx="209400" cy="5143324"/>
          </a:xfrm>
        </p:grpSpPr>
        <p:sp>
          <p:nvSpPr>
            <p:cNvPr id="263" name="Google Shape;263;p19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19"/>
          <p:cNvGrpSpPr/>
          <p:nvPr/>
        </p:nvGrpSpPr>
        <p:grpSpPr>
          <a:xfrm rot="-5400000" flipH="1">
            <a:off x="4470456" y="-4470286"/>
            <a:ext cx="209400" cy="9149973"/>
            <a:chOff x="71" y="24"/>
            <a:chExt cx="209400" cy="5143324"/>
          </a:xfrm>
        </p:grpSpPr>
        <p:sp>
          <p:nvSpPr>
            <p:cNvPr id="268" name="Google Shape;268;p19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8362413" y="856725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8860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subTitle" idx="1"/>
          </p:nvPr>
        </p:nvSpPr>
        <p:spPr>
          <a:xfrm>
            <a:off x="851225" y="25036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subTitle" idx="2"/>
          </p:nvPr>
        </p:nvSpPr>
        <p:spPr>
          <a:xfrm>
            <a:off x="3397950" y="25036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3"/>
          </p:nvPr>
        </p:nvSpPr>
        <p:spPr>
          <a:xfrm>
            <a:off x="5944675" y="25036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4"/>
          </p:nvPr>
        </p:nvSpPr>
        <p:spPr>
          <a:xfrm>
            <a:off x="851225" y="18878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5"/>
          </p:nvPr>
        </p:nvSpPr>
        <p:spPr>
          <a:xfrm>
            <a:off x="3397954" y="18878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subTitle" idx="6"/>
          </p:nvPr>
        </p:nvSpPr>
        <p:spPr>
          <a:xfrm>
            <a:off x="5944675" y="18878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3" name="Google Shape;283;p20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284" name="Google Shape;284;p20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0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289" name="Google Shape;289;p20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93" name="Google Shape;293;p20"/>
          <p:cNvPicPr preferRelativeResize="0"/>
          <p:nvPr/>
        </p:nvPicPr>
        <p:blipFill rotWithShape="1">
          <a:blip r:embed="rId2">
            <a:alphaModFix/>
          </a:blip>
          <a:srcRect l="26877" t="67209" r="30104" b="-1189"/>
          <a:stretch/>
        </p:blipFill>
        <p:spPr>
          <a:xfrm rot="10800000" flipH="1">
            <a:off x="209475" y="3451538"/>
            <a:ext cx="3808302" cy="16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/>
          <p:cNvPicPr preferRelativeResize="0"/>
          <p:nvPr/>
        </p:nvPicPr>
        <p:blipFill rotWithShape="1">
          <a:blip r:embed="rId3">
            <a:alphaModFix/>
          </a:blip>
          <a:srcRect l="13862" t="34494" r="66112" b="-1893"/>
          <a:stretch/>
        </p:blipFill>
        <p:spPr>
          <a:xfrm>
            <a:off x="6985051" y="24"/>
            <a:ext cx="1949548" cy="36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0"/>
          <p:cNvSpPr/>
          <p:nvPr/>
        </p:nvSpPr>
        <p:spPr>
          <a:xfrm>
            <a:off x="445175" y="460400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1"/>
          </p:nvPr>
        </p:nvSpPr>
        <p:spPr>
          <a:xfrm>
            <a:off x="1281426" y="1629903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subTitle" idx="2"/>
          </p:nvPr>
        </p:nvSpPr>
        <p:spPr>
          <a:xfrm>
            <a:off x="5107976" y="1629906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3"/>
          </p:nvPr>
        </p:nvSpPr>
        <p:spPr>
          <a:xfrm>
            <a:off x="1281426" y="3394279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subTitle" idx="4"/>
          </p:nvPr>
        </p:nvSpPr>
        <p:spPr>
          <a:xfrm>
            <a:off x="5107974" y="3394296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5"/>
          </p:nvPr>
        </p:nvSpPr>
        <p:spPr>
          <a:xfrm>
            <a:off x="1281425" y="1249150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subTitle" idx="6"/>
          </p:nvPr>
        </p:nvSpPr>
        <p:spPr>
          <a:xfrm>
            <a:off x="1281425" y="3013594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7"/>
          </p:nvPr>
        </p:nvSpPr>
        <p:spPr>
          <a:xfrm>
            <a:off x="5107950" y="1249150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subTitle" idx="8"/>
          </p:nvPr>
        </p:nvSpPr>
        <p:spPr>
          <a:xfrm>
            <a:off x="5107950" y="3013614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grpSp>
        <p:nvGrpSpPr>
          <p:cNvPr id="306" name="Google Shape;306;p21"/>
          <p:cNvGrpSpPr/>
          <p:nvPr/>
        </p:nvGrpSpPr>
        <p:grpSpPr>
          <a:xfrm rot="5400000">
            <a:off x="4470456" y="467839"/>
            <a:ext cx="209400" cy="9149973"/>
            <a:chOff x="71" y="24"/>
            <a:chExt cx="209400" cy="5143324"/>
          </a:xfrm>
        </p:grpSpPr>
        <p:sp>
          <p:nvSpPr>
            <p:cNvPr id="307" name="Google Shape;307;p21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" name="Google Shape;311;p21"/>
          <p:cNvPicPr preferRelativeResize="0"/>
          <p:nvPr/>
        </p:nvPicPr>
        <p:blipFill rotWithShape="1">
          <a:blip r:embed="rId2">
            <a:alphaModFix/>
          </a:blip>
          <a:srcRect l="-6987" t="15963" r="70191" b="-8291"/>
          <a:stretch/>
        </p:blipFill>
        <p:spPr>
          <a:xfrm>
            <a:off x="6650300" y="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 rotWithShape="1">
          <a:blip r:embed="rId3">
            <a:alphaModFix/>
          </a:blip>
          <a:srcRect l="50196" t="8195" r="23986" b="3104"/>
          <a:stretch/>
        </p:blipFill>
        <p:spPr>
          <a:xfrm rot="10800000" flipH="1">
            <a:off x="-3000" y="11996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21"/>
          <p:cNvGrpSpPr/>
          <p:nvPr/>
        </p:nvGrpSpPr>
        <p:grpSpPr>
          <a:xfrm rot="-5400000" flipH="1">
            <a:off x="4470456" y="-4470286"/>
            <a:ext cx="209400" cy="9149973"/>
            <a:chOff x="71" y="24"/>
            <a:chExt cx="209400" cy="5143324"/>
          </a:xfrm>
        </p:grpSpPr>
        <p:sp>
          <p:nvSpPr>
            <p:cNvPr id="314" name="Google Shape;314;p21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21"/>
          <p:cNvGrpSpPr/>
          <p:nvPr/>
        </p:nvGrpSpPr>
        <p:grpSpPr>
          <a:xfrm rot="10800000">
            <a:off x="8287888" y="539488"/>
            <a:ext cx="746125" cy="1199211"/>
            <a:chOff x="13962100" y="2821475"/>
            <a:chExt cx="746125" cy="1199211"/>
          </a:xfrm>
        </p:grpSpPr>
        <p:sp>
          <p:nvSpPr>
            <p:cNvPr id="319" name="Google Shape;319;p21"/>
            <p:cNvSpPr/>
            <p:nvPr/>
          </p:nvSpPr>
          <p:spPr>
            <a:xfrm>
              <a:off x="14063063" y="3375588"/>
              <a:ext cx="645163" cy="645098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13962100" y="2821475"/>
              <a:ext cx="406052" cy="406012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1"/>
          <p:cNvSpPr/>
          <p:nvPr/>
        </p:nvSpPr>
        <p:spPr>
          <a:xfrm rot="10800000">
            <a:off x="220773" y="3807424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4"/>
          <p:cNvPicPr preferRelativeResize="0"/>
          <p:nvPr/>
        </p:nvPicPr>
        <p:blipFill rotWithShape="1">
          <a:blip r:embed="rId2">
            <a:alphaModFix/>
          </a:blip>
          <a:srcRect l="41014" t="53641" r="30830"/>
          <a:stretch/>
        </p:blipFill>
        <p:spPr>
          <a:xfrm>
            <a:off x="209400" y="0"/>
            <a:ext cx="2675825" cy="24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 l="14971" t="3308" r="60074" b="10089"/>
          <a:stretch/>
        </p:blipFill>
        <p:spPr>
          <a:xfrm rot="10800000" flipH="1">
            <a:off x="6570475" y="527626"/>
            <a:ext cx="2364124" cy="4615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4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368" name="Google Shape;368;p24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24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373" name="Google Shape;373;p2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77" name="Google Shape;377;p24"/>
          <p:cNvGrpSpPr/>
          <p:nvPr/>
        </p:nvGrpSpPr>
        <p:grpSpPr>
          <a:xfrm>
            <a:off x="7887042" y="245604"/>
            <a:ext cx="781122" cy="741882"/>
            <a:chOff x="7364550" y="559463"/>
            <a:chExt cx="977013" cy="928049"/>
          </a:xfrm>
        </p:grpSpPr>
        <p:sp>
          <p:nvSpPr>
            <p:cNvPr id="378" name="Google Shape;378;p24"/>
            <p:cNvSpPr/>
            <p:nvPr/>
          </p:nvSpPr>
          <p:spPr>
            <a:xfrm>
              <a:off x="7696400" y="559462"/>
              <a:ext cx="645163" cy="645098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7364550" y="1081500"/>
              <a:ext cx="406052" cy="406012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4"/>
          <p:cNvSpPr/>
          <p:nvPr/>
        </p:nvSpPr>
        <p:spPr>
          <a:xfrm>
            <a:off x="510200" y="446250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"/>
          <p:cNvPicPr preferRelativeResize="0"/>
          <p:nvPr/>
        </p:nvPicPr>
        <p:blipFill rotWithShape="1">
          <a:blip r:embed="rId2">
            <a:alphaModFix/>
          </a:blip>
          <a:srcRect l="34771" t="30623" r="34774"/>
          <a:stretch/>
        </p:blipFill>
        <p:spPr>
          <a:xfrm rot="10800000" flipH="1">
            <a:off x="-3000" y="1703274"/>
            <a:ext cx="2684749" cy="34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 rotWithShape="1">
          <a:blip r:embed="rId3">
            <a:alphaModFix/>
          </a:blip>
          <a:srcRect l="6729" t="55995" r="38821"/>
          <a:stretch/>
        </p:blipFill>
        <p:spPr>
          <a:xfrm>
            <a:off x="3936550" y="0"/>
            <a:ext cx="5213599" cy="2370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25"/>
          <p:cNvGrpSpPr/>
          <p:nvPr/>
        </p:nvGrpSpPr>
        <p:grpSpPr>
          <a:xfrm rot="-5400000" flipH="1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385" name="Google Shape;385;p25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5"/>
          <p:cNvGrpSpPr/>
          <p:nvPr/>
        </p:nvGrpSpPr>
        <p:grpSpPr>
          <a:xfrm rot="5400000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390" name="Google Shape;390;p25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5"/>
          <p:cNvSpPr/>
          <p:nvPr/>
        </p:nvSpPr>
        <p:spPr>
          <a:xfrm>
            <a:off x="320731" y="698491"/>
            <a:ext cx="515820" cy="515693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>
            <a:off x="8476425" y="40781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l="10249" t="46936" r="40523" b="-11100"/>
          <a:stretch/>
        </p:blipFill>
        <p:spPr>
          <a:xfrm rot="10800000">
            <a:off x="3179404" y="2203449"/>
            <a:ext cx="4009748" cy="29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>
            <a:spLocks noGrp="1"/>
          </p:cNvSpPr>
          <p:nvPr>
            <p:ph type="pic" idx="2"/>
          </p:nvPr>
        </p:nvSpPr>
        <p:spPr>
          <a:xfrm flipH="1">
            <a:off x="200225" y="0"/>
            <a:ext cx="4125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l="12631" t="66423" r="26053" b="-3308"/>
          <a:stretch/>
        </p:blipFill>
        <p:spPr>
          <a:xfrm flipH="1">
            <a:off x="3721403" y="0"/>
            <a:ext cx="5213199" cy="17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677725" y="2724963"/>
            <a:ext cx="291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3" hasCustomPrompt="1"/>
          </p:nvPr>
        </p:nvSpPr>
        <p:spPr>
          <a:xfrm>
            <a:off x="4677725" y="1576738"/>
            <a:ext cx="2095200" cy="12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9" name="Google Shape;29;p3"/>
          <p:cNvGrpSpPr/>
          <p:nvPr/>
        </p:nvGrpSpPr>
        <p:grpSpPr>
          <a:xfrm rot="10800000" flipH="1"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30" name="Google Shape;30;p3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10800000" flipH="1">
            <a:off x="71" y="24"/>
            <a:ext cx="209400" cy="5143324"/>
            <a:chOff x="71" y="24"/>
            <a:chExt cx="209400" cy="5143324"/>
          </a:xfrm>
        </p:grpSpPr>
        <p:sp>
          <p:nvSpPr>
            <p:cNvPr id="35" name="Google Shape;35;p3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28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03" name="Google Shape;403;p28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 rotWithShape="1">
          <a:blip r:embed="rId2">
            <a:alphaModFix/>
          </a:blip>
          <a:srcRect l="-11378" t="16980" r="71523" b="-16979"/>
          <a:stretch/>
        </p:blipFill>
        <p:spPr>
          <a:xfrm>
            <a:off x="6650300" y="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l="53326" t="15590" r="22105"/>
          <a:stretch/>
        </p:blipFill>
        <p:spPr>
          <a:xfrm rot="10800000" flipH="1">
            <a:off x="-3000" y="11996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4"/>
          <p:cNvGrpSpPr/>
          <p:nvPr/>
        </p:nvGrpSpPr>
        <p:grpSpPr>
          <a:xfrm rot="-5400000" flipH="1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43" name="Google Shape;43;p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171501"/>
            <a:ext cx="7704000" cy="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 rot="5400000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50" name="Google Shape;50;p4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4"/>
          <p:cNvSpPr/>
          <p:nvPr/>
        </p:nvSpPr>
        <p:spPr>
          <a:xfrm>
            <a:off x="8482506" y="445029"/>
            <a:ext cx="515820" cy="515693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99500" y="29304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085700" y="2421750"/>
            <a:ext cx="26967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1361600" y="2421750"/>
            <a:ext cx="26967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1361600" y="1493275"/>
            <a:ext cx="26967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085700" y="1493275"/>
            <a:ext cx="26967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19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bounded Black"/>
              <a:buNone/>
              <a:defRPr sz="2400"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pic>
        <p:nvPicPr>
          <p:cNvPr id="62" name="Google Shape;62;p5"/>
          <p:cNvPicPr preferRelativeResize="0"/>
          <p:nvPr/>
        </p:nvPicPr>
        <p:blipFill rotWithShape="1">
          <a:blip r:embed="rId2">
            <a:alphaModFix/>
          </a:blip>
          <a:srcRect l="10310" t="25544" r="69664" b="7056"/>
          <a:stretch/>
        </p:blipFill>
        <p:spPr>
          <a:xfrm rot="-5400000" flipH="1">
            <a:off x="1092172" y="1605975"/>
            <a:ext cx="2445425" cy="462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5"/>
          <p:cNvGrpSpPr/>
          <p:nvPr/>
        </p:nvGrpSpPr>
        <p:grpSpPr>
          <a:xfrm flipH="1">
            <a:off x="75" y="24"/>
            <a:ext cx="209400" cy="5143324"/>
            <a:chOff x="8934596" y="24"/>
            <a:chExt cx="209400" cy="5143324"/>
          </a:xfrm>
        </p:grpSpPr>
        <p:sp>
          <p:nvSpPr>
            <p:cNvPr id="64" name="Google Shape;64;p5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5"/>
          <p:cNvGrpSpPr/>
          <p:nvPr/>
        </p:nvGrpSpPr>
        <p:grpSpPr>
          <a:xfrm flipH="1">
            <a:off x="8934600" y="24"/>
            <a:ext cx="209400" cy="5143324"/>
            <a:chOff x="71" y="24"/>
            <a:chExt cx="209400" cy="5143324"/>
          </a:xfrm>
        </p:grpSpPr>
        <p:sp>
          <p:nvSpPr>
            <p:cNvPr id="69" name="Google Shape;69;p5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l="30903" t="59991" r="20105" b="1311"/>
          <a:stretch/>
        </p:blipFill>
        <p:spPr>
          <a:xfrm flipH="1">
            <a:off x="5126294" y="0"/>
            <a:ext cx="3808302" cy="16919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/>
          <p:nvPr/>
        </p:nvSpPr>
        <p:spPr>
          <a:xfrm rot="10800000">
            <a:off x="8233110" y="850912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510198" y="4400999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6"/>
          <p:cNvPicPr preferRelativeResize="0"/>
          <p:nvPr/>
        </p:nvPicPr>
        <p:blipFill rotWithShape="1">
          <a:blip r:embed="rId2">
            <a:alphaModFix/>
          </a:blip>
          <a:srcRect l="13016" t="60250" r="37992" b="1052"/>
          <a:stretch/>
        </p:blipFill>
        <p:spPr>
          <a:xfrm>
            <a:off x="5126300" y="0"/>
            <a:ext cx="3808302" cy="16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 rotWithShape="1">
          <a:blip r:embed="rId3">
            <a:alphaModFix/>
          </a:blip>
          <a:srcRect l="16882" t="26858" r="63092" b="5742"/>
          <a:stretch/>
        </p:blipFill>
        <p:spPr>
          <a:xfrm rot="-5400000" flipH="1">
            <a:off x="867651" y="2323299"/>
            <a:ext cx="1949548" cy="36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6"/>
          <p:cNvGrpSpPr/>
          <p:nvPr/>
        </p:nvGrpSpPr>
        <p:grpSpPr>
          <a:xfrm>
            <a:off x="8934596" y="24"/>
            <a:ext cx="209400" cy="5143324"/>
            <a:chOff x="8934596" y="24"/>
            <a:chExt cx="209400" cy="5143324"/>
          </a:xfrm>
        </p:grpSpPr>
        <p:sp>
          <p:nvSpPr>
            <p:cNvPr id="81" name="Google Shape;81;p6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71" y="24"/>
            <a:ext cx="209400" cy="5143324"/>
            <a:chOff x="71" y="24"/>
            <a:chExt cx="209400" cy="5143324"/>
          </a:xfrm>
        </p:grpSpPr>
        <p:sp>
          <p:nvSpPr>
            <p:cNvPr id="86" name="Google Shape;86;p6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0" name="Google Shape;90;p6"/>
          <p:cNvSpPr/>
          <p:nvPr/>
        </p:nvSpPr>
        <p:spPr>
          <a:xfrm rot="10800000">
            <a:off x="313948" y="133499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8162088" y="4364950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7"/>
          <p:cNvPicPr preferRelativeResize="0"/>
          <p:nvPr/>
        </p:nvPicPr>
        <p:blipFill rotWithShape="1">
          <a:blip r:embed="rId2">
            <a:alphaModFix/>
          </a:blip>
          <a:srcRect l="8509" t="42926" r="42499" b="-15253"/>
          <a:stretch/>
        </p:blipFill>
        <p:spPr>
          <a:xfrm>
            <a:off x="3771125" y="165150"/>
            <a:ext cx="3808302" cy="31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3">
            <a:alphaModFix/>
          </a:blip>
          <a:srcRect l="8442" t="26857" r="63092"/>
          <a:stretch/>
        </p:blipFill>
        <p:spPr>
          <a:xfrm rot="-5400000" flipH="1">
            <a:off x="638625" y="1620250"/>
            <a:ext cx="2881623" cy="41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13225" y="321105"/>
            <a:ext cx="37803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713225" y="1624125"/>
            <a:ext cx="41562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✦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>
            <a:spLocks noGrp="1"/>
          </p:cNvSpPr>
          <p:nvPr>
            <p:ph type="pic" idx="2"/>
          </p:nvPr>
        </p:nvSpPr>
        <p:spPr>
          <a:xfrm>
            <a:off x="5367175" y="215700"/>
            <a:ext cx="3780300" cy="4712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8" name="Google Shape;98;p7"/>
          <p:cNvGrpSpPr/>
          <p:nvPr/>
        </p:nvGrpSpPr>
        <p:grpSpPr>
          <a:xfrm rot="5400000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99" name="Google Shape;99;p7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7"/>
          <p:cNvGrpSpPr/>
          <p:nvPr/>
        </p:nvGrpSpPr>
        <p:grpSpPr>
          <a:xfrm rot="-5400000" flipH="1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104" name="Google Shape;104;p7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2">
            <a:alphaModFix/>
          </a:blip>
          <a:srcRect l="10310" t="25544" r="69664" b="7056"/>
          <a:stretch/>
        </p:blipFill>
        <p:spPr>
          <a:xfrm rot="-5400000" flipH="1">
            <a:off x="1092172" y="1605975"/>
            <a:ext cx="2445425" cy="462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8"/>
          <p:cNvGrpSpPr/>
          <p:nvPr/>
        </p:nvGrpSpPr>
        <p:grpSpPr>
          <a:xfrm flipH="1">
            <a:off x="75" y="24"/>
            <a:ext cx="209400" cy="5143324"/>
            <a:chOff x="8934596" y="24"/>
            <a:chExt cx="209400" cy="5143324"/>
          </a:xfrm>
        </p:grpSpPr>
        <p:sp>
          <p:nvSpPr>
            <p:cNvPr id="112" name="Google Shape;112;p8"/>
            <p:cNvSpPr/>
            <p:nvPr/>
          </p:nvSpPr>
          <p:spPr>
            <a:xfrm>
              <a:off x="8934596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8934596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934596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8934596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8"/>
          <p:cNvGrpSpPr/>
          <p:nvPr/>
        </p:nvGrpSpPr>
        <p:grpSpPr>
          <a:xfrm flipH="1">
            <a:off x="8934600" y="24"/>
            <a:ext cx="209400" cy="5143324"/>
            <a:chOff x="71" y="24"/>
            <a:chExt cx="209400" cy="5143324"/>
          </a:xfrm>
        </p:grpSpPr>
        <p:sp>
          <p:nvSpPr>
            <p:cNvPr id="117" name="Google Shape;117;p8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 l="30903" t="59991" r="20105" b="1311"/>
          <a:stretch/>
        </p:blipFill>
        <p:spPr>
          <a:xfrm flipH="1">
            <a:off x="5126294" y="0"/>
            <a:ext cx="3808302" cy="169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9"/>
          <p:cNvPicPr preferRelativeResize="0"/>
          <p:nvPr/>
        </p:nvPicPr>
        <p:blipFill rotWithShape="1">
          <a:blip r:embed="rId2">
            <a:alphaModFix/>
          </a:blip>
          <a:srcRect l="10100" t="24439" r="53103" b="-16766"/>
          <a:stretch/>
        </p:blipFill>
        <p:spPr>
          <a:xfrm rot="10800000">
            <a:off x="-3000" y="1619300"/>
            <a:ext cx="249985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l="41999" r="32183" b="11300"/>
          <a:stretch/>
        </p:blipFill>
        <p:spPr>
          <a:xfrm flipH="1">
            <a:off x="7109400" y="4025"/>
            <a:ext cx="2040750" cy="394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9"/>
          <p:cNvGrpSpPr/>
          <p:nvPr/>
        </p:nvGrpSpPr>
        <p:grpSpPr>
          <a:xfrm rot="-5400000">
            <a:off x="4467294" y="-4470286"/>
            <a:ext cx="209400" cy="9149973"/>
            <a:chOff x="71" y="24"/>
            <a:chExt cx="209400" cy="5143324"/>
          </a:xfrm>
        </p:grpSpPr>
        <p:sp>
          <p:nvSpPr>
            <p:cNvPr id="126" name="Google Shape;126;p9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 rot="5400000" flipH="1">
            <a:off x="4467294" y="467839"/>
            <a:ext cx="209400" cy="9149973"/>
            <a:chOff x="71" y="24"/>
            <a:chExt cx="209400" cy="5143324"/>
          </a:xfrm>
        </p:grpSpPr>
        <p:sp>
          <p:nvSpPr>
            <p:cNvPr id="131" name="Google Shape;131;p9"/>
            <p:cNvSpPr/>
            <p:nvPr/>
          </p:nvSpPr>
          <p:spPr>
            <a:xfrm>
              <a:off x="71" y="24"/>
              <a:ext cx="209400" cy="1288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71" y="1284966"/>
              <a:ext cx="209400" cy="128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71" y="2569907"/>
              <a:ext cx="209400" cy="1288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71" y="3854848"/>
              <a:ext cx="209400" cy="1288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bounded Black"/>
              <a:buNone/>
              <a:defRPr sz="24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0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/>
          <p:cNvSpPr txBox="1">
            <a:spLocks noGrp="1"/>
          </p:cNvSpPr>
          <p:nvPr>
            <p:ph type="ctrTitle"/>
          </p:nvPr>
        </p:nvSpPr>
        <p:spPr>
          <a:xfrm>
            <a:off x="1595100" y="1139275"/>
            <a:ext cx="8048400" cy="22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StepUp </a:t>
            </a:r>
            <a:endParaRPr sz="6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Team: Triple-Threaded</a:t>
            </a:r>
            <a:endParaRPr sz="3400" dirty="0"/>
          </a:p>
        </p:txBody>
      </p:sp>
      <p:sp>
        <p:nvSpPr>
          <p:cNvPr id="420" name="Google Shape;420;p33"/>
          <p:cNvSpPr txBox="1">
            <a:spLocks noGrp="1"/>
          </p:cNvSpPr>
          <p:nvPr>
            <p:ph type="subTitle" idx="1"/>
          </p:nvPr>
        </p:nvSpPr>
        <p:spPr>
          <a:xfrm>
            <a:off x="1672650" y="3601190"/>
            <a:ext cx="57987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up, team up, win together!</a:t>
            </a:r>
            <a:endParaRPr dirty="0"/>
          </a:p>
        </p:txBody>
      </p:sp>
      <p:grpSp>
        <p:nvGrpSpPr>
          <p:cNvPr id="421" name="Google Shape;421;p33"/>
          <p:cNvGrpSpPr/>
          <p:nvPr/>
        </p:nvGrpSpPr>
        <p:grpSpPr>
          <a:xfrm>
            <a:off x="7874392" y="234491"/>
            <a:ext cx="781122" cy="741882"/>
            <a:chOff x="7364550" y="559463"/>
            <a:chExt cx="977013" cy="928049"/>
          </a:xfrm>
        </p:grpSpPr>
        <p:sp>
          <p:nvSpPr>
            <p:cNvPr id="422" name="Google Shape;422;p33"/>
            <p:cNvSpPr/>
            <p:nvPr/>
          </p:nvSpPr>
          <p:spPr>
            <a:xfrm>
              <a:off x="7696400" y="559462"/>
              <a:ext cx="645163" cy="645098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7364550" y="1081500"/>
              <a:ext cx="406052" cy="406012"/>
            </a:xfrm>
            <a:custGeom>
              <a:avLst/>
              <a:gdLst/>
              <a:ahLst/>
              <a:cxnLst/>
              <a:rect l="l" t="t" r="r" b="b"/>
              <a:pathLst>
                <a:path w="10013" h="10012" extrusionOk="0">
                  <a:moveTo>
                    <a:pt x="5007" y="0"/>
                  </a:moveTo>
                  <a:cubicBezTo>
                    <a:pt x="5007" y="0"/>
                    <a:pt x="5007" y="5006"/>
                    <a:pt x="1" y="5006"/>
                  </a:cubicBezTo>
                  <a:cubicBezTo>
                    <a:pt x="5007" y="5006"/>
                    <a:pt x="5007" y="10012"/>
                    <a:pt x="5007" y="10012"/>
                  </a:cubicBezTo>
                  <a:cubicBezTo>
                    <a:pt x="5007" y="10012"/>
                    <a:pt x="5007" y="5006"/>
                    <a:pt x="10012" y="5006"/>
                  </a:cubicBezTo>
                  <a:cubicBezTo>
                    <a:pt x="5007" y="5006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3"/>
          <p:cNvSpPr/>
          <p:nvPr/>
        </p:nvSpPr>
        <p:spPr>
          <a:xfrm>
            <a:off x="579700" y="3038825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3"/>
          <p:cNvSpPr/>
          <p:nvPr/>
        </p:nvSpPr>
        <p:spPr>
          <a:xfrm>
            <a:off x="8061913" y="40042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/>
        </p:nvSpPr>
        <p:spPr>
          <a:xfrm>
            <a:off x="1307341" y="1908934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Access to Steppy, a wellness chatbot, tips, and curated health videos.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916875" y="1578675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Wellness Resources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9" name="Google Shape;499;p41"/>
          <p:cNvSpPr txBox="1"/>
          <p:nvPr/>
        </p:nvSpPr>
        <p:spPr>
          <a:xfrm>
            <a:off x="1260366" y="3806098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Personalized feedback to improve employee health.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916875" y="3439711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AI Progress Review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1272111" y="294425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HR can track participation &amp; wellness progress.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916875" y="2603126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Admin Dashboard 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1102350" y="426975"/>
            <a:ext cx="69393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3200"/>
              <a:t>Advanced Features</a:t>
            </a:r>
            <a:endParaRPr sz="3200"/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EFE0D21E-B088-43CF-E03C-E159DF86A6A4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01A6E-0EDC-DB7D-7D72-03F17AA5421D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59DBF46D-C11A-18EF-5F0F-E7A90BDD4260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343B1-8B5D-2003-08AA-2D7085E1D6B3}"/>
              </a:ext>
            </a:extLst>
          </p:cNvPr>
          <p:cNvSpPr/>
          <p:nvPr/>
        </p:nvSpPr>
        <p:spPr>
          <a:xfrm>
            <a:off x="32745" y="2574716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B739F0C9-4D35-5883-8945-CB9B72C7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DCAE2C2C-FB96-C7A3-FA15-C243F5D7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0E67FA4-1251-2F1B-718D-3AEB8E75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A8C4CFB0-BB85-06DD-8F6D-C0977FEC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>
            <a:spLocks noGrp="1"/>
          </p:cNvSpPr>
          <p:nvPr>
            <p:ph type="title"/>
          </p:nvPr>
        </p:nvSpPr>
        <p:spPr>
          <a:xfrm>
            <a:off x="1356600" y="3504152"/>
            <a:ext cx="6430800" cy="10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Market Landscape &amp; Competitor Comparison</a:t>
            </a:r>
            <a:endParaRPr sz="3000" dirty="0"/>
          </a:p>
        </p:txBody>
      </p:sp>
      <p:pic>
        <p:nvPicPr>
          <p:cNvPr id="509" name="Google Shape;5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888" y="504302"/>
            <a:ext cx="5340225" cy="27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E7279B92-2FCB-6A48-1A28-CB87587F37EE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CB6D0-042F-70D0-8843-8B0A474DEC75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C1D2C345-A368-5920-B859-0CB0610878DC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34552283-BDC4-9839-7D3D-15A89101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BF80D245-EEDE-ACBE-73DA-1BC447686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726CC5A-110D-2D8B-C37D-AD79CAF23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E28A2E88-4328-4D9F-2B04-0322CF2836A0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39FA6BB8-BA16-9F7C-4094-7CF6D82B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"/>
          <p:cNvSpPr txBox="1">
            <a:spLocks noGrp="1"/>
          </p:cNvSpPr>
          <p:nvPr>
            <p:ph type="subTitle" idx="4"/>
          </p:nvPr>
        </p:nvSpPr>
        <p:spPr>
          <a:xfrm>
            <a:off x="5085700" y="1493275"/>
            <a:ext cx="26967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Regional Highlights</a:t>
            </a:r>
            <a:endParaRPr sz="2100"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15" name="Google Shape;51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Market Snapshot</a:t>
            </a:r>
            <a:endParaRPr sz="2600"/>
          </a:p>
        </p:txBody>
      </p:sp>
      <p:sp>
        <p:nvSpPr>
          <p:cNvPr id="516" name="Google Shape;516;p43"/>
          <p:cNvSpPr txBox="1">
            <a:spLocks noGrp="1"/>
          </p:cNvSpPr>
          <p:nvPr>
            <p:ph type="subTitle" idx="1"/>
          </p:nvPr>
        </p:nvSpPr>
        <p:spPr>
          <a:xfrm>
            <a:off x="4980000" y="2421750"/>
            <a:ext cx="26967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North America leads (~40% market share)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Europe is strong and rising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Asia-Pacific is the fastest-growing region (APAC projected ~9% CAGR; India ~9.5%)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17" name="Google Shape;517;p43"/>
          <p:cNvSpPr txBox="1">
            <a:spLocks noGrp="1"/>
          </p:cNvSpPr>
          <p:nvPr>
            <p:ph type="subTitle" idx="2"/>
          </p:nvPr>
        </p:nvSpPr>
        <p:spPr>
          <a:xfrm>
            <a:off x="1361600" y="2421750"/>
            <a:ext cx="26967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corporate wellness market is booming — valued at </a:t>
            </a:r>
            <a:r>
              <a:rPr lang="en" sz="1400" b="1"/>
              <a:t>USD 70.6 B</a:t>
            </a:r>
            <a:r>
              <a:rPr lang="en" sz="1400"/>
              <a:t> in 2024 and expected to double to </a:t>
            </a:r>
            <a:r>
              <a:rPr lang="en" sz="1400" b="1"/>
              <a:t>USD 128 B</a:t>
            </a:r>
            <a:r>
              <a:rPr lang="en" sz="1400"/>
              <a:t> by 2033 (6% annual growth). Platforms alone are set to jump from </a:t>
            </a:r>
            <a:r>
              <a:rPr lang="en" sz="1400" b="1"/>
              <a:t>USD 2.7 B to USD 7.5 B (12% CAGR</a:t>
            </a:r>
            <a:r>
              <a:rPr lang="en" sz="1400"/>
              <a:t>)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/>
          </a:p>
        </p:txBody>
      </p:sp>
      <p:sp>
        <p:nvSpPr>
          <p:cNvPr id="518" name="Google Shape;518;p43"/>
          <p:cNvSpPr txBox="1">
            <a:spLocks noGrp="1"/>
          </p:cNvSpPr>
          <p:nvPr>
            <p:ph type="subTitle" idx="3"/>
          </p:nvPr>
        </p:nvSpPr>
        <p:spPr>
          <a:xfrm>
            <a:off x="1361600" y="1493275"/>
            <a:ext cx="26967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Global Market Growth</a:t>
            </a:r>
            <a:endParaRPr sz="2100"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19" name="Google Shape;519;p43"/>
          <p:cNvSpPr/>
          <p:nvPr/>
        </p:nvSpPr>
        <p:spPr>
          <a:xfrm rot="10800000">
            <a:off x="7406313" y="205837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9054DAF4-093D-ABFE-A81E-900FEB0566E3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0D80-8554-4ABF-D350-ECC408A77C17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8714361C-A9CD-B08E-26C6-883E07E56492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738E10BE-C903-BF4D-382D-AAEFE2D76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A80F8716-33B4-3476-C933-4B65974C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D83EC9B-0518-4614-3070-7907118F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A5ABCE94-794D-6A08-2136-387F744B1703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93E5557E-36E5-790B-2D7E-301A41BFA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 txBox="1">
            <a:spLocks noGrp="1"/>
          </p:cNvSpPr>
          <p:nvPr>
            <p:ph type="title"/>
          </p:nvPr>
        </p:nvSpPr>
        <p:spPr>
          <a:xfrm>
            <a:off x="734983" y="2828425"/>
            <a:ext cx="49791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Why Now? (Growth Drivers)</a:t>
            </a:r>
            <a:endParaRPr sz="2100" dirty="0"/>
          </a:p>
        </p:txBody>
      </p:sp>
      <p:sp>
        <p:nvSpPr>
          <p:cNvPr id="525" name="Google Shape;525;p44"/>
          <p:cNvSpPr txBox="1">
            <a:spLocks noGrp="1"/>
          </p:cNvSpPr>
          <p:nvPr>
            <p:ph type="subTitle" idx="1"/>
          </p:nvPr>
        </p:nvSpPr>
        <p:spPr>
          <a:xfrm>
            <a:off x="563575" y="3457225"/>
            <a:ext cx="48759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Employers see up to 30% healthcare cost reduction with wellness programs.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Millennials and Gen Z are recession-resistant spenders on fitness—spending on fitness centers rose 7% YOY.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AI, wearables, and gamified engagement are transforming wellness platforms—growth matches our feature direction.</a:t>
            </a:r>
            <a:endParaRPr/>
          </a:p>
        </p:txBody>
      </p:sp>
      <p:pic>
        <p:nvPicPr>
          <p:cNvPr id="526" name="Google Shape;5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83" y="152400"/>
            <a:ext cx="4875777" cy="253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723" y="152400"/>
            <a:ext cx="3239878" cy="4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103953B9-16FD-6F45-4893-8C28CC06C22C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C4544-6118-10F9-B000-0D1BF5082B6F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D2CE7D5-7363-C825-D4AF-F8B494E99882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E8D28EA1-1F7E-F19B-A2D4-6F9BA05C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E28C2DC7-D0E7-C4B2-AD3B-688E897F5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D2B6973-ED91-92CD-45B9-57E1AA686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52A7BD18-360E-4CB0-875B-5B3D5DCED093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EFBAB4C5-DE05-232F-2B8C-9F0F9625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>
            <a:spLocks noGrp="1"/>
          </p:cNvSpPr>
          <p:nvPr>
            <p:ph type="title"/>
          </p:nvPr>
        </p:nvSpPr>
        <p:spPr>
          <a:xfrm>
            <a:off x="713250" y="7973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Landscape</a:t>
            </a:r>
            <a:endParaRPr/>
          </a:p>
        </p:txBody>
      </p:sp>
      <p:sp>
        <p:nvSpPr>
          <p:cNvPr id="533" name="Google Shape;533;p45"/>
          <p:cNvSpPr/>
          <p:nvPr/>
        </p:nvSpPr>
        <p:spPr>
          <a:xfrm>
            <a:off x="7956363" y="445025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aphicFrame>
        <p:nvGraphicFramePr>
          <p:cNvPr id="534" name="Google Shape;534;p45"/>
          <p:cNvGraphicFramePr/>
          <p:nvPr/>
        </p:nvGraphicFramePr>
        <p:xfrm>
          <a:off x="905525" y="1936325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{5B043EC3-84DB-4882-9498-ED15A2FDA567}</a:tableStyleId>
              </a:tblPr>
              <a:tblGrid>
                <a:gridCol w="22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Top Competitors</a:t>
                      </a:r>
                      <a:endParaRPr b="1" i="1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Strength/Focus</a:t>
                      </a:r>
                      <a:endParaRPr b="1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Virgin Pulse</a:t>
                      </a:r>
                      <a:endParaRPr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Holistic well-being (physical, mental, social)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Limeade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Well-being and inclusion + positive workplace culture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Welltok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Data-driven personalized health recommendations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ComPsych</a:t>
                      </a:r>
                      <a:endParaRPr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Employee assistance &amp; behavioral health services</a:t>
                      </a:r>
                      <a:endParaRPr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DE07586B-E2C8-3E49-7CE7-3C5399BFCB16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33C8A-E558-947D-12C7-4A21DCEAEDB2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075A030D-8AD8-DE52-7F1C-0262FAD34144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461B178C-84C8-A414-7203-D31E5BA9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4C103C6D-6D86-C0EC-BDF9-777D88989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B727778-7BC6-AFEE-D7D1-FE1DA589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FCC4ABB-2139-ACE1-07EB-F30A2A7D3909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B561E872-4519-5137-161D-BB00C9F0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>
            <a:spLocks noGrp="1"/>
          </p:cNvSpPr>
          <p:nvPr>
            <p:ph type="subTitle" idx="6"/>
          </p:nvPr>
        </p:nvSpPr>
        <p:spPr>
          <a:xfrm>
            <a:off x="987846" y="3084058"/>
            <a:ext cx="2948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Profile Review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2" name="Google Shape;562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BETTER?</a:t>
            </a:r>
            <a:endParaRPr/>
          </a:p>
        </p:txBody>
      </p:sp>
      <p:sp>
        <p:nvSpPr>
          <p:cNvPr id="563" name="Google Shape;563;p47"/>
          <p:cNvSpPr txBox="1">
            <a:spLocks noGrp="1"/>
          </p:cNvSpPr>
          <p:nvPr>
            <p:ph type="subTitle" idx="2"/>
          </p:nvPr>
        </p:nvSpPr>
        <p:spPr>
          <a:xfrm>
            <a:off x="4685222" y="1826229"/>
            <a:ext cx="33228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Most apps focus only on “steps.”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Ours gives holistic wellness: quick chatbot for instant motivation, curated videos/resources for healthy habits.</a:t>
            </a:r>
            <a:endParaRPr/>
          </a:p>
        </p:txBody>
      </p:sp>
      <p:sp>
        <p:nvSpPr>
          <p:cNvPr id="564" name="Google Shape;564;p47"/>
          <p:cNvSpPr txBox="1">
            <a:spLocks noGrp="1"/>
          </p:cNvSpPr>
          <p:nvPr>
            <p:ph type="subTitle" idx="3"/>
          </p:nvPr>
        </p:nvSpPr>
        <p:spPr>
          <a:xfrm>
            <a:off x="987847" y="3464738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Competitors: generic insights.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Ours: personalized AI feedback → tells users where they’re slacking, what they’re excelling at.</a:t>
            </a:r>
            <a:endParaRPr/>
          </a:p>
        </p:txBody>
      </p:sp>
      <p:sp>
        <p:nvSpPr>
          <p:cNvPr id="565" name="Google Shape;565;p47"/>
          <p:cNvSpPr txBox="1">
            <a:spLocks noGrp="1"/>
          </p:cNvSpPr>
          <p:nvPr>
            <p:ph type="subTitle" idx="4"/>
          </p:nvPr>
        </p:nvSpPr>
        <p:spPr>
          <a:xfrm>
            <a:off x="5107974" y="3570443"/>
            <a:ext cx="275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Leaderboards exist everywhere, but we’ll highlight top 3 badges + streaks so there’s social recognition beyond just a number.</a:t>
            </a:r>
            <a:endParaRPr/>
          </a:p>
        </p:txBody>
      </p:sp>
      <p:sp>
        <p:nvSpPr>
          <p:cNvPr id="566" name="Google Shape;566;p47"/>
          <p:cNvSpPr txBox="1">
            <a:spLocks noGrp="1"/>
          </p:cNvSpPr>
          <p:nvPr>
            <p:ph type="subTitle" idx="5"/>
          </p:nvPr>
        </p:nvSpPr>
        <p:spPr>
          <a:xfrm>
            <a:off x="929131" y="1123413"/>
            <a:ext cx="2754600" cy="7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Gamification with StepCoins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7" name="Google Shape;567;p47"/>
          <p:cNvSpPr txBox="1">
            <a:spLocks noGrp="1"/>
          </p:cNvSpPr>
          <p:nvPr>
            <p:ph type="subTitle" idx="7"/>
          </p:nvPr>
        </p:nvSpPr>
        <p:spPr>
          <a:xfrm>
            <a:off x="4685197" y="1484004"/>
            <a:ext cx="3819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Wellness Resources (Chatbot + Videos)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8" name="Google Shape;568;p47"/>
          <p:cNvSpPr txBox="1">
            <a:spLocks noGrp="1"/>
          </p:cNvSpPr>
          <p:nvPr>
            <p:ph type="subTitle" idx="8"/>
          </p:nvPr>
        </p:nvSpPr>
        <p:spPr>
          <a:xfrm>
            <a:off x="5107950" y="3189761"/>
            <a:ext cx="275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Leaderboard</a:t>
            </a:r>
            <a:endParaRPr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569" name="Google Shape;569;p47"/>
          <p:cNvSpPr txBox="1">
            <a:spLocks noGrp="1"/>
          </p:cNvSpPr>
          <p:nvPr>
            <p:ph type="body" idx="4294967295"/>
          </p:nvPr>
        </p:nvSpPr>
        <p:spPr>
          <a:xfrm>
            <a:off x="747081" y="1858113"/>
            <a:ext cx="32478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Competitors usually stop at tracking + leaderboards.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Our app adds a reward economy (StepCoins) → people feel a sense of achievement AND can redeem them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u="sng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CE2932F6-80AD-5A5B-57B6-4EE2874D7FA9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F94D9-A265-7A8B-3D28-12B509BC3A40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E5E98588-9301-3458-8B07-C5BF5782112F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792E04DF-1D31-8665-789E-733A60E3F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CB256CE8-C278-E334-F3A6-6E75C1C25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92F4C-7EB7-631B-ECEA-2F525AC7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A0D62D37-AE3D-E58E-FAE3-5480BE08C8E0}"/>
              </a:ext>
            </a:extLst>
          </p:cNvPr>
          <p:cNvSpPr/>
          <p:nvPr/>
        </p:nvSpPr>
        <p:spPr>
          <a:xfrm rot="10800000" flipH="1">
            <a:off x="32745" y="3381468"/>
            <a:ext cx="626799" cy="876300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99B41618-EE4B-5A0A-E2AC-CAE86BB0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DF3C27B1-0A43-F4BC-75B0-7949645C92DB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8938260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4400" b="1" dirty="0"/>
              <a:t>     </a:t>
            </a:r>
          </a:p>
          <a:p>
            <a:pPr marL="0" indent="0"/>
            <a:r>
              <a:rPr lang="en-US" sz="4400" b="1" dirty="0"/>
              <a:t>    </a:t>
            </a:r>
            <a:r>
              <a:rPr lang="en-US" sz="6000" b="1" dirty="0"/>
              <a:t>Step up, team up, win together!</a:t>
            </a:r>
            <a:endParaRPr lang="en-US" sz="2400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74" name="Google Shape;574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3">
                    <a:lumMod val="85000"/>
                  </a:schemeClr>
                </a:solidFill>
              </a:rPr>
              <a:t>Thank You!</a:t>
            </a:r>
            <a:endParaRPr sz="510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575" name="Google Shape;575;p48"/>
          <p:cNvSpPr txBox="1">
            <a:spLocks noGrp="1"/>
          </p:cNvSpPr>
          <p:nvPr>
            <p:ph type="title" idx="2"/>
          </p:nvPr>
        </p:nvSpPr>
        <p:spPr>
          <a:xfrm>
            <a:off x="1452400" y="3806838"/>
            <a:ext cx="9411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01</a:t>
            </a:r>
            <a:endParaRPr sz="1900" dirty="0"/>
          </a:p>
        </p:txBody>
      </p:sp>
      <p:sp>
        <p:nvSpPr>
          <p:cNvPr id="576" name="Google Shape;576;p48"/>
          <p:cNvSpPr txBox="1">
            <a:spLocks noGrp="1"/>
          </p:cNvSpPr>
          <p:nvPr>
            <p:ph type="title" idx="4"/>
          </p:nvPr>
        </p:nvSpPr>
        <p:spPr>
          <a:xfrm>
            <a:off x="4125700" y="3806838"/>
            <a:ext cx="9411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02</a:t>
            </a:r>
            <a:endParaRPr sz="1900"/>
          </a:p>
        </p:txBody>
      </p:sp>
      <p:sp>
        <p:nvSpPr>
          <p:cNvPr id="577" name="Google Shape;577;p48"/>
          <p:cNvSpPr txBox="1">
            <a:spLocks noGrp="1"/>
          </p:cNvSpPr>
          <p:nvPr>
            <p:ph type="title" idx="6"/>
          </p:nvPr>
        </p:nvSpPr>
        <p:spPr>
          <a:xfrm>
            <a:off x="6774750" y="3806838"/>
            <a:ext cx="941100" cy="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03</a:t>
            </a:r>
            <a:endParaRPr sz="1900"/>
          </a:p>
        </p:txBody>
      </p:sp>
      <p:sp>
        <p:nvSpPr>
          <p:cNvPr id="578" name="Google Shape;578;p48"/>
          <p:cNvSpPr txBox="1">
            <a:spLocks noGrp="1"/>
          </p:cNvSpPr>
          <p:nvPr>
            <p:ph type="subTitle" idx="1"/>
          </p:nvPr>
        </p:nvSpPr>
        <p:spPr>
          <a:xfrm>
            <a:off x="744250" y="4408554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>
                    <a:lumMod val="85000"/>
                  </a:schemeClr>
                </a:solidFill>
              </a:rPr>
              <a:t>Subhayan Niyogi</a:t>
            </a:r>
            <a:endParaRPr sz="1400" dirty="0">
              <a:solidFill>
                <a:schemeClr val="accent3">
                  <a:lumMod val="8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>
                  <a:lumMod val="8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579" name="Google Shape;579;p48"/>
          <p:cNvSpPr txBox="1">
            <a:spLocks noGrp="1"/>
          </p:cNvSpPr>
          <p:nvPr>
            <p:ph type="subTitle" idx="8"/>
          </p:nvPr>
        </p:nvSpPr>
        <p:spPr>
          <a:xfrm>
            <a:off x="3417550" y="4408554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>
                    <a:lumMod val="85000"/>
                  </a:schemeClr>
                </a:solidFill>
              </a:rPr>
              <a:t>Parnika Sen</a:t>
            </a:r>
            <a:endParaRPr sz="14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580" name="Google Shape;580;p48"/>
          <p:cNvSpPr txBox="1">
            <a:spLocks noGrp="1"/>
          </p:cNvSpPr>
          <p:nvPr>
            <p:ph type="subTitle" idx="9"/>
          </p:nvPr>
        </p:nvSpPr>
        <p:spPr>
          <a:xfrm>
            <a:off x="6066600" y="4408554"/>
            <a:ext cx="23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>
                    <a:lumMod val="85000"/>
                  </a:schemeClr>
                </a:solidFill>
              </a:rPr>
              <a:t>Souptik Dam</a:t>
            </a:r>
            <a:endParaRPr sz="140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581" name="Google Shape;581;p48"/>
          <p:cNvSpPr/>
          <p:nvPr/>
        </p:nvSpPr>
        <p:spPr>
          <a:xfrm>
            <a:off x="7952650" y="293763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limate Crisis"/>
              <a:ea typeface="Climate Crisis"/>
              <a:cs typeface="Climate Crisis"/>
              <a:sym typeface="Climate Crisis"/>
            </a:endParaRPr>
          </a:p>
        </p:txBody>
      </p:sp>
      <p:sp>
        <p:nvSpPr>
          <p:cNvPr id="582" name="Google Shape;582;p48"/>
          <p:cNvSpPr txBox="1">
            <a:spLocks noGrp="1"/>
          </p:cNvSpPr>
          <p:nvPr>
            <p:ph type="title"/>
          </p:nvPr>
        </p:nvSpPr>
        <p:spPr>
          <a:xfrm>
            <a:off x="3213222" y="3524533"/>
            <a:ext cx="29508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3">
                    <a:lumMod val="85000"/>
                  </a:schemeClr>
                </a:solidFill>
              </a:rPr>
              <a:t>CONTRIBUTORS</a:t>
            </a:r>
            <a:endParaRPr sz="16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191AA-15CD-0B57-EC57-25FD78E0C1DF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CFD4CC6B-CCAE-81DD-A3A4-9D4D185D1C6F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C2F82ECA-6E17-6D12-41BA-808A91EFDC3B}"/>
              </a:ext>
            </a:extLst>
          </p:cNvPr>
          <p:cNvSpPr/>
          <p:nvPr/>
        </p:nvSpPr>
        <p:spPr>
          <a:xfrm>
            <a:off x="25125" y="966440"/>
            <a:ext cx="632890" cy="702795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0" name="Google Shape;430;p34"/>
          <p:cNvSpPr txBox="1">
            <a:spLocks noGrp="1"/>
          </p:cNvSpPr>
          <p:nvPr>
            <p:ph type="subTitle" idx="1"/>
          </p:nvPr>
        </p:nvSpPr>
        <p:spPr>
          <a:xfrm>
            <a:off x="854927" y="126382"/>
            <a:ext cx="7449014" cy="832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Unbounded Black" panose="020B0604020202020204" charset="0"/>
              </a:rPr>
              <a:t>Problem Statement</a:t>
            </a:r>
            <a:endParaRPr sz="4000" dirty="0">
              <a:latin typeface="Unbounded Black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88DD4-39F5-39D4-0A08-D1322C15DB19}"/>
              </a:ext>
            </a:extLst>
          </p:cNvPr>
          <p:cNvSpPr txBox="1"/>
          <p:nvPr/>
        </p:nvSpPr>
        <p:spPr>
          <a:xfrm>
            <a:off x="1672650" y="966440"/>
            <a:ext cx="57987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Fira Sans" panose="020B0503050000020004" pitchFamily="34" charset="0"/>
              </a:rPr>
              <a:t>Corporate Wellness s Team Engagement Problem Statement (DSIG 10)</a:t>
            </a:r>
          </a:p>
          <a:p>
            <a:endParaRPr lang="en-IN" dirty="0">
              <a:latin typeface="Fira Sans" panose="020B0503050000020004" pitchFamily="34" charset="0"/>
            </a:endParaRPr>
          </a:p>
          <a:p>
            <a:r>
              <a:rPr lang="en-IN" b="1" dirty="0">
                <a:latin typeface="Fira Sans" panose="020B0503050000020004" pitchFamily="34" charset="0"/>
              </a:rPr>
              <a:t>AI-powered</a:t>
            </a:r>
            <a:r>
              <a:rPr lang="en-IN" dirty="0">
                <a:latin typeface="Fira Sans" panose="020B0503050000020004" pitchFamily="34" charset="0"/>
              </a:rPr>
              <a:t> corporate wellness platform for employees to set wellness goals, track progress, and engage in team challenges.</a:t>
            </a:r>
          </a:p>
          <a:p>
            <a:endParaRPr lang="en-IN" dirty="0">
              <a:latin typeface="Fira Sans" panose="020B0503050000020004" pitchFamily="34" charset="0"/>
            </a:endParaRPr>
          </a:p>
          <a:p>
            <a:r>
              <a:rPr lang="en-IN" b="1" dirty="0">
                <a:latin typeface="Fira Sans" panose="020B0503050000020004" pitchFamily="34" charset="0"/>
              </a:rPr>
              <a:t>Why it Matters</a:t>
            </a:r>
            <a:r>
              <a:rPr lang="en-IN" dirty="0">
                <a:latin typeface="Fira Sans" panose="020B0503050000020004" pitchFamily="34" charset="0"/>
              </a:rPr>
              <a:t>: </a:t>
            </a:r>
          </a:p>
          <a:p>
            <a:r>
              <a:rPr lang="en-IN" dirty="0">
                <a:latin typeface="Fira Sans" panose="020B0503050000020004" pitchFamily="34" charset="0"/>
              </a:rPr>
              <a:t>Boosts morale, promotes movement, and strengthens workplace  culture.</a:t>
            </a:r>
          </a:p>
          <a:p>
            <a:endParaRPr lang="en-IN" dirty="0">
              <a:latin typeface="Fira Sans" panose="020B0503050000020004" pitchFamily="34" charset="0"/>
            </a:endParaRPr>
          </a:p>
          <a:p>
            <a:r>
              <a:rPr lang="en-IN" b="1" dirty="0">
                <a:latin typeface="Fira Sans" panose="020B0503050000020004" pitchFamily="34" charset="0"/>
              </a:rPr>
              <a:t>Data Sources s APIs: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Fira Sans" panose="020B0503050000020004" pitchFamily="34" charset="0"/>
              </a:rPr>
              <a:t>Wearables APIs (steps, calories, activity logs)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Fira Sans" panose="020B0503050000020004" pitchFamily="34" charset="0"/>
              </a:rPr>
              <a:t>Corporate HR data (optional)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Fira Sans" panose="020B0503050000020004" pitchFamily="34" charset="0"/>
              </a:rPr>
              <a:t>Gamification APIs</a:t>
            </a:r>
          </a:p>
          <a:p>
            <a:endParaRPr lang="en-IN" dirty="0">
              <a:latin typeface="Fira Sans" panose="020B0503050000020004" pitchFamily="34" charset="0"/>
            </a:endParaRPr>
          </a:p>
          <a:p>
            <a:r>
              <a:rPr lang="en-IN" b="1" dirty="0">
                <a:latin typeface="Fira Sans" panose="020B0503050000020004" pitchFamily="34" charset="0"/>
              </a:rPr>
              <a:t>Prototype Goal (Day 1–2):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Fira Sans" panose="020B0503050000020004" pitchFamily="34" charset="0"/>
              </a:rPr>
              <a:t>Build leaderboard for a single wellness challenge (e.g., steps walked)</a:t>
            </a:r>
          </a:p>
        </p:txBody>
      </p:sp>
      <p:sp>
        <p:nvSpPr>
          <p:cNvPr id="6" name="Google Shape;420;p33">
            <a:extLst>
              <a:ext uri="{FF2B5EF4-FFF2-40B4-BE49-F238E27FC236}">
                <a16:creationId xmlns:a16="http://schemas.microsoft.com/office/drawing/2014/main" id="{4218BA5B-7675-2657-3414-20E027EE70CE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/>
              <a:t>Step up, team up, win together!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77ED9-2486-BDF7-CD72-B87CF18976F2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pic>
        <p:nvPicPr>
          <p:cNvPr id="11" name="Picture 4" descr="Feature - Free shipping and delivery icons">
            <a:extLst>
              <a:ext uri="{FF2B5EF4-FFF2-40B4-BE49-F238E27FC236}">
                <a16:creationId xmlns:a16="http://schemas.microsoft.com/office/drawing/2014/main" id="{5B539387-F4DD-F302-589A-A86B18751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1CC2AAC9-61D8-00BF-2A47-602C49316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62C8FB60-0070-FBF5-F62C-B1F9DCFC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Market research - Free computer icons">
            <a:extLst>
              <a:ext uri="{FF2B5EF4-FFF2-40B4-BE49-F238E27FC236}">
                <a16:creationId xmlns:a16="http://schemas.microsoft.com/office/drawing/2014/main" id="{177BEE7D-A7D6-CA89-2C3B-E622D610D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>
            <a:spLocks noGrp="1"/>
          </p:cNvSpPr>
          <p:nvPr>
            <p:ph type="title"/>
          </p:nvPr>
        </p:nvSpPr>
        <p:spPr>
          <a:xfrm>
            <a:off x="642775" y="344580"/>
            <a:ext cx="37803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The Problem</a:t>
            </a:r>
            <a:endParaRPr sz="2700" dirty="0"/>
          </a:p>
        </p:txBody>
      </p:sp>
      <p:sp>
        <p:nvSpPr>
          <p:cNvPr id="442" name="Google Shape;442;p36"/>
          <p:cNvSpPr txBox="1">
            <a:spLocks noGrp="1"/>
          </p:cNvSpPr>
          <p:nvPr>
            <p:ph type="subTitle" idx="1"/>
          </p:nvPr>
        </p:nvSpPr>
        <p:spPr>
          <a:xfrm>
            <a:off x="642775" y="1800275"/>
            <a:ext cx="41562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✦"/>
            </a:pPr>
            <a:r>
              <a:rPr lang="en" sz="1300" dirty="0"/>
              <a:t>70% of employees feel workplace wellness directly impacts their </a:t>
            </a:r>
            <a:r>
              <a:rPr lang="en" sz="1300" b="1" dirty="0"/>
              <a:t>productivity</a:t>
            </a:r>
            <a:r>
              <a:rPr lang="en" sz="1300" dirty="0"/>
              <a:t>.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✦"/>
            </a:pPr>
            <a:r>
              <a:rPr lang="en" sz="1300" dirty="0"/>
              <a:t>Corporate employees often have </a:t>
            </a:r>
            <a:r>
              <a:rPr lang="en" sz="1300" b="1" dirty="0"/>
              <a:t>sedentary lifestyles</a:t>
            </a:r>
            <a:r>
              <a:rPr lang="en" sz="1300" dirty="0"/>
              <a:t> → low energy, reduced focus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✦"/>
            </a:pPr>
            <a:r>
              <a:rPr lang="en" sz="1300" dirty="0"/>
              <a:t>Engagement drops when wellness isn’t encouraged</a:t>
            </a:r>
            <a:endParaRPr sz="1300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✦"/>
            </a:pPr>
            <a:r>
              <a:rPr lang="en" sz="1300" dirty="0"/>
              <a:t>Lack of fun wellness initiatives leads to </a:t>
            </a:r>
            <a:r>
              <a:rPr lang="en" sz="1300" b="1" dirty="0"/>
              <a:t>weaker team bonding &amp; lower morale</a:t>
            </a:r>
            <a:endParaRPr sz="1300"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b="1" dirty="0"/>
          </a:p>
        </p:txBody>
      </p:sp>
      <p:sp>
        <p:nvSpPr>
          <p:cNvPr id="443" name="Google Shape;443;p36"/>
          <p:cNvSpPr/>
          <p:nvPr/>
        </p:nvSpPr>
        <p:spPr>
          <a:xfrm>
            <a:off x="390638" y="4081738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4727325" y="815975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" name="Google Shape;4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963" y="400050"/>
            <a:ext cx="421957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D4006A19-2444-9E96-25F2-44084F451F0F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27D06-5B62-8983-A574-B265EC5AB7C6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FB9A8EA0-FDFB-B1C6-2350-48ACF476D1D9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Feature - Free shipping and delivery icons">
            <a:extLst>
              <a:ext uri="{FF2B5EF4-FFF2-40B4-BE49-F238E27FC236}">
                <a16:creationId xmlns:a16="http://schemas.microsoft.com/office/drawing/2014/main" id="{76E695A5-94FC-83F8-AD7A-6F0DCCEA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C9D5349D-7209-F617-3BFE-D70355315C91}"/>
              </a:ext>
            </a:extLst>
          </p:cNvPr>
          <p:cNvSpPr/>
          <p:nvPr/>
        </p:nvSpPr>
        <p:spPr>
          <a:xfrm>
            <a:off x="25125" y="966440"/>
            <a:ext cx="632890" cy="702795"/>
          </a:xfrm>
          <a:prstGeom prst="round1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09CDE660-18D8-2171-878E-5928B4D49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39D41B-D0B7-B1D4-764E-80AE41273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rket research - Free computer icons">
            <a:extLst>
              <a:ext uri="{FF2B5EF4-FFF2-40B4-BE49-F238E27FC236}">
                <a16:creationId xmlns:a16="http://schemas.microsoft.com/office/drawing/2014/main" id="{448F2D0D-99CE-71C4-8EC2-6515670CC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1E83096E-CA2C-44A7-9BF5-F272E765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>
            <a:extLst>
              <a:ext uri="{FF2B5EF4-FFF2-40B4-BE49-F238E27FC236}">
                <a16:creationId xmlns:a16="http://schemas.microsoft.com/office/drawing/2014/main" id="{D5103D0B-A8CB-6359-14D7-BC43E78F39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8860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The Solution</a:t>
            </a:r>
            <a:endParaRPr sz="2900"/>
          </a:p>
        </p:txBody>
      </p:sp>
      <p:sp>
        <p:nvSpPr>
          <p:cNvPr id="457" name="Google Shape;457;p37">
            <a:extLst>
              <a:ext uri="{FF2B5EF4-FFF2-40B4-BE49-F238E27FC236}">
                <a16:creationId xmlns:a16="http://schemas.microsoft.com/office/drawing/2014/main" id="{BB6EA1E5-813E-F0A8-2255-9F42CFEEEBE1}"/>
              </a:ext>
            </a:extLst>
          </p:cNvPr>
          <p:cNvSpPr/>
          <p:nvPr/>
        </p:nvSpPr>
        <p:spPr>
          <a:xfrm>
            <a:off x="7982925" y="445025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7">
            <a:extLst>
              <a:ext uri="{FF2B5EF4-FFF2-40B4-BE49-F238E27FC236}">
                <a16:creationId xmlns:a16="http://schemas.microsoft.com/office/drawing/2014/main" id="{690C13AD-C05E-9BEC-3650-4A5B5A0B2E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3925" y="1190000"/>
            <a:ext cx="69459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/>
              <a:t>An AI-powered corporate wellness app:</a:t>
            </a:r>
            <a:endParaRPr sz="2100" b="1" i="1" dirty="0"/>
          </a:p>
        </p:txBody>
      </p:sp>
      <p:pic>
        <p:nvPicPr>
          <p:cNvPr id="14" name="Google Shape;436;p35" title="logo - Copy.png">
            <a:extLst>
              <a:ext uri="{FF2B5EF4-FFF2-40B4-BE49-F238E27FC236}">
                <a16:creationId xmlns:a16="http://schemas.microsoft.com/office/drawing/2014/main" id="{BC401B2D-96AF-5A05-B3E8-7E43550F23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570" y="1712600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20;p33">
            <a:extLst>
              <a:ext uri="{FF2B5EF4-FFF2-40B4-BE49-F238E27FC236}">
                <a16:creationId xmlns:a16="http://schemas.microsoft.com/office/drawing/2014/main" id="{AA364694-E59C-EFB0-A107-3077AC86F94F}"/>
              </a:ext>
            </a:extLst>
          </p:cNvPr>
          <p:cNvSpPr txBox="1">
            <a:spLocks/>
          </p:cNvSpPr>
          <p:nvPr/>
        </p:nvSpPr>
        <p:spPr>
          <a:xfrm>
            <a:off x="1672650" y="4222675"/>
            <a:ext cx="57987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/>
              <a:t>Step up, team up, win together!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9DD74-CC9D-1CB0-9D53-4A2A02938675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tx1"/>
              </a:solidFill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EDA02FFE-4392-B853-B5A8-D31B19ED3F8D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4" descr="Feature - Free shipping and delivery icons">
            <a:extLst>
              <a:ext uri="{FF2B5EF4-FFF2-40B4-BE49-F238E27FC236}">
                <a16:creationId xmlns:a16="http://schemas.microsoft.com/office/drawing/2014/main" id="{10A3A644-CE94-6EC1-9C47-2EDDAB97D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B57FEA7F-77A9-F4CC-B7E3-15647784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4C189F-34E1-4353-0B93-3601740A89EC}"/>
              </a:ext>
            </a:extLst>
          </p:cNvPr>
          <p:cNvSpPr/>
          <p:nvPr/>
        </p:nvSpPr>
        <p:spPr>
          <a:xfrm>
            <a:off x="32745" y="1783080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5FB741A1-4172-F941-F689-19D7D90A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Market research - Free computer icons">
            <a:extLst>
              <a:ext uri="{FF2B5EF4-FFF2-40B4-BE49-F238E27FC236}">
                <a16:creationId xmlns:a16="http://schemas.microsoft.com/office/drawing/2014/main" id="{0D547EFB-A610-F12E-6466-55877C79D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17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title"/>
          </p:nvPr>
        </p:nvSpPr>
        <p:spPr>
          <a:xfrm>
            <a:off x="3932663" y="1888057"/>
            <a:ext cx="3969687" cy="1740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Why StepUp?</a:t>
            </a:r>
            <a:endParaRPr sz="4800" dirty="0"/>
          </a:p>
        </p:txBody>
      </p:sp>
      <p:pic>
        <p:nvPicPr>
          <p:cNvPr id="436" name="Google Shape;436;p35" title="logo - Cop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75" y="1209425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975B7167-932B-C61C-EB09-C97B70AEFDF5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AB3AA-1258-427B-81F2-940ABD58B961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F1695521-0D72-17F6-6A79-C7F0006B05CA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559720DA-A1F1-E64D-6283-D427428F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E5326815-B81A-F62A-6D94-D80BFEBB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D69151-2623-CEB6-27A9-F6D11F88AF1A}"/>
              </a:ext>
            </a:extLst>
          </p:cNvPr>
          <p:cNvSpPr/>
          <p:nvPr/>
        </p:nvSpPr>
        <p:spPr>
          <a:xfrm>
            <a:off x="32745" y="1783080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616FC3E-5E5F-A912-070F-3DC97C24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0461501A-B506-3524-21C2-BC7A1999D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8860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The Solution</a:t>
            </a:r>
            <a:endParaRPr sz="2900"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4"/>
          </p:nvPr>
        </p:nvSpPr>
        <p:spPr>
          <a:xfrm>
            <a:off x="853925" y="22636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GOALS</a:t>
            </a:r>
            <a:endParaRPr sz="2000"/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5"/>
          </p:nvPr>
        </p:nvSpPr>
        <p:spPr>
          <a:xfrm>
            <a:off x="3400654" y="22636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PROGRESS</a:t>
            </a:r>
            <a:endParaRPr sz="2000"/>
          </a:p>
        </p:txBody>
      </p:sp>
      <p:sp>
        <p:nvSpPr>
          <p:cNvPr id="453" name="Google Shape;453;p37"/>
          <p:cNvSpPr txBox="1">
            <a:spLocks noGrp="1"/>
          </p:cNvSpPr>
          <p:nvPr>
            <p:ph type="subTitle" idx="1"/>
          </p:nvPr>
        </p:nvSpPr>
        <p:spPr>
          <a:xfrm>
            <a:off x="853925" y="28794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Employees can set </a:t>
            </a:r>
            <a:r>
              <a:rPr lang="en" sz="1300" b="1"/>
              <a:t>personal wellness goals</a:t>
            </a:r>
            <a:r>
              <a:rPr lang="en" sz="1300"/>
              <a:t> (steps, activity, calories)</a:t>
            </a:r>
            <a:endParaRPr sz="1300"/>
          </a:p>
        </p:txBody>
      </p:sp>
      <p:sp>
        <p:nvSpPr>
          <p:cNvPr id="454" name="Google Shape;454;p37"/>
          <p:cNvSpPr txBox="1">
            <a:spLocks noGrp="1"/>
          </p:cNvSpPr>
          <p:nvPr>
            <p:ph type="subTitle" idx="2"/>
          </p:nvPr>
        </p:nvSpPr>
        <p:spPr>
          <a:xfrm>
            <a:off x="3400650" y="28794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Track steps &amp; activity</a:t>
            </a:r>
            <a:r>
              <a:rPr lang="en" sz="1300"/>
              <a:t> with real-time updates on the leaderboard.</a:t>
            </a:r>
            <a:endParaRPr sz="1300"/>
          </a:p>
        </p:txBody>
      </p:sp>
      <p:sp>
        <p:nvSpPr>
          <p:cNvPr id="455" name="Google Shape;455;p37"/>
          <p:cNvSpPr txBox="1">
            <a:spLocks noGrp="1"/>
          </p:cNvSpPr>
          <p:nvPr>
            <p:ph type="subTitle" idx="3"/>
          </p:nvPr>
        </p:nvSpPr>
        <p:spPr>
          <a:xfrm>
            <a:off x="5947375" y="2879425"/>
            <a:ext cx="23427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Join team challenges to encourage collaboration &amp; fun competition.</a:t>
            </a:r>
            <a:endParaRPr sz="1300"/>
          </a:p>
        </p:txBody>
      </p:sp>
      <p:sp>
        <p:nvSpPr>
          <p:cNvPr id="456" name="Google Shape;456;p37"/>
          <p:cNvSpPr txBox="1">
            <a:spLocks noGrp="1"/>
          </p:cNvSpPr>
          <p:nvPr>
            <p:ph type="subTitle" idx="6"/>
          </p:nvPr>
        </p:nvSpPr>
        <p:spPr>
          <a:xfrm>
            <a:off x="5947375" y="2263675"/>
            <a:ext cx="23427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SPIRIT</a:t>
            </a:r>
            <a:endParaRPr sz="2000"/>
          </a:p>
        </p:txBody>
      </p:sp>
      <p:sp>
        <p:nvSpPr>
          <p:cNvPr id="457" name="Google Shape;457;p37"/>
          <p:cNvSpPr/>
          <p:nvPr/>
        </p:nvSpPr>
        <p:spPr>
          <a:xfrm>
            <a:off x="7982925" y="445025"/>
            <a:ext cx="645163" cy="645098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7"/>
          <p:cNvSpPr txBox="1">
            <a:spLocks noGrp="1"/>
          </p:cNvSpPr>
          <p:nvPr>
            <p:ph type="subTitle" idx="1"/>
          </p:nvPr>
        </p:nvSpPr>
        <p:spPr>
          <a:xfrm>
            <a:off x="853925" y="1190000"/>
            <a:ext cx="69459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/>
              <a:t>An AI-powered corporate wellness app:</a:t>
            </a:r>
            <a:endParaRPr sz="2100" b="1" i="1"/>
          </a:p>
        </p:txBody>
      </p:sp>
      <p:sp>
        <p:nvSpPr>
          <p:cNvPr id="459" name="Google Shape;459;p37"/>
          <p:cNvSpPr/>
          <p:nvPr/>
        </p:nvSpPr>
        <p:spPr>
          <a:xfrm>
            <a:off x="5885675" y="1895350"/>
            <a:ext cx="2466300" cy="24192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37"/>
          <p:cNvSpPr/>
          <p:nvPr/>
        </p:nvSpPr>
        <p:spPr>
          <a:xfrm>
            <a:off x="3308000" y="1895350"/>
            <a:ext cx="2466300" cy="24192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730325" y="1895350"/>
            <a:ext cx="2466300" cy="24192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9604E1EE-513E-6E90-F5A6-68C5A79C64E4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69FC9-CA19-D735-F789-F96DB6DE59C5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871E72E-A73D-7C56-FE2A-125A99D59375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BC40E459-8A64-222E-E726-549D2010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C9C284DB-ADD6-B7F5-E058-1B411B18F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56E525-63D9-08C9-A706-BEC3E2DCDB0C}"/>
              </a:ext>
            </a:extLst>
          </p:cNvPr>
          <p:cNvSpPr/>
          <p:nvPr/>
        </p:nvSpPr>
        <p:spPr>
          <a:xfrm>
            <a:off x="32745" y="1783080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FB84650-A320-C85C-2FDB-90DD21B8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D05883E6-CB47-4C94-0CC0-9A85220D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2822100" y="4002500"/>
            <a:ext cx="34998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FEATURES</a:t>
            </a:r>
            <a:endParaRPr sz="3600"/>
          </a:p>
        </p:txBody>
      </p:sp>
      <p:sp>
        <p:nvSpPr>
          <p:cNvPr id="467" name="Google Shape;467;p38"/>
          <p:cNvSpPr/>
          <p:nvPr/>
        </p:nvSpPr>
        <p:spPr>
          <a:xfrm>
            <a:off x="8227738" y="1115450"/>
            <a:ext cx="406052" cy="406012"/>
          </a:xfrm>
          <a:custGeom>
            <a:avLst/>
            <a:gdLst/>
            <a:ahLst/>
            <a:cxnLst/>
            <a:rect l="l" t="t" r="r" b="b"/>
            <a:pathLst>
              <a:path w="10013" h="10012" extrusionOk="0">
                <a:moveTo>
                  <a:pt x="5007" y="0"/>
                </a:moveTo>
                <a:cubicBezTo>
                  <a:pt x="5007" y="0"/>
                  <a:pt x="5007" y="5006"/>
                  <a:pt x="1" y="5006"/>
                </a:cubicBezTo>
                <a:cubicBezTo>
                  <a:pt x="5007" y="5006"/>
                  <a:pt x="5007" y="10012"/>
                  <a:pt x="5007" y="10012"/>
                </a:cubicBezTo>
                <a:cubicBezTo>
                  <a:pt x="5007" y="10012"/>
                  <a:pt x="5007" y="5006"/>
                  <a:pt x="10012" y="5006"/>
                </a:cubicBezTo>
                <a:cubicBezTo>
                  <a:pt x="5007" y="5006"/>
                  <a:pt x="5007" y="0"/>
                  <a:pt x="5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68" name="Google Shape;468;p38" title="featu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850" y="239575"/>
            <a:ext cx="5242301" cy="34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BB050723-23B4-124E-AA40-B859FD4F6932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6238A-065A-F3C7-2FE1-B398650FEA48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503B8784-B8A5-5E2C-BE78-0ECCA963EB3C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7DF9E-4180-10A0-C5ED-CFA1A1D77957}"/>
              </a:ext>
            </a:extLst>
          </p:cNvPr>
          <p:cNvSpPr/>
          <p:nvPr/>
        </p:nvSpPr>
        <p:spPr>
          <a:xfrm>
            <a:off x="32745" y="2574716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D970EA2F-0DCD-5DE8-E241-AA7BC6D4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6061DC2E-6E5E-03FF-8125-9619711C0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F9053A4-C723-95DF-F385-E7EEDCEA7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7B585E68-B872-90C6-6084-D1C083FA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/>
          <p:nvPr/>
        </p:nvSpPr>
        <p:spPr>
          <a:xfrm>
            <a:off x="1307341" y="196765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Simple onboarding for employees to join challenges.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916875" y="1542550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Login &amp; Signup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5" name="Google Shape;475;p39"/>
          <p:cNvSpPr txBox="1"/>
          <p:nvPr/>
        </p:nvSpPr>
        <p:spPr>
          <a:xfrm>
            <a:off x="1307341" y="373295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Ranks employees, top 3 earn special badges.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6" name="Google Shape;476;p39"/>
          <p:cNvSpPr txBox="1"/>
          <p:nvPr/>
        </p:nvSpPr>
        <p:spPr>
          <a:xfrm>
            <a:off x="916875" y="3307850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Leaderboard + Badges</a:t>
            </a:r>
            <a:endParaRPr sz="21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1307341" y="285030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Collects activity data (manual or via wearables)</a:t>
            </a: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916875" y="2425200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"/>
              <a:buChar char="❖"/>
            </a:pPr>
            <a:r>
              <a:rPr lang="en" sz="2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Aggregate Step Data</a:t>
            </a:r>
            <a:endParaRPr sz="2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9" name="Google Shape;479;p39"/>
          <p:cNvSpPr txBox="1">
            <a:spLocks noGrp="1"/>
          </p:cNvSpPr>
          <p:nvPr>
            <p:ph type="title" idx="4294967295"/>
          </p:nvPr>
        </p:nvSpPr>
        <p:spPr>
          <a:xfrm>
            <a:off x="2316739" y="539500"/>
            <a:ext cx="45105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Core Features</a:t>
            </a:r>
            <a:endParaRPr sz="3200"/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2D199AAB-7A49-25D7-219B-1F26B452DC1B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9A517-D067-29B0-0418-33862D74C709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DD7D9757-CBF7-A5B8-E456-126A29EEF914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4B3B0-9218-1047-8BA3-4862C8150B60}"/>
              </a:ext>
            </a:extLst>
          </p:cNvPr>
          <p:cNvSpPr/>
          <p:nvPr/>
        </p:nvSpPr>
        <p:spPr>
          <a:xfrm>
            <a:off x="32745" y="2574716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F0E736D6-934E-6363-AFAC-F021CF59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BB91E0D5-E7D3-1321-A8BD-514950DA9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DC0F2CE-745E-8342-D4EA-E31EA0896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A78157FF-3FC0-1521-4885-EF58314F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"/>
          <p:cNvSpPr txBox="1"/>
          <p:nvPr/>
        </p:nvSpPr>
        <p:spPr>
          <a:xfrm>
            <a:off x="1331647" y="151281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Virtual points earned from steps and consistency.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916875" y="1188760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❖"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StepCoins Currency</a:t>
            </a:r>
            <a:endParaRPr sz="20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6" name="Google Shape;486;p40"/>
          <p:cNvSpPr txBox="1"/>
          <p:nvPr/>
        </p:nvSpPr>
        <p:spPr>
          <a:xfrm>
            <a:off x="1307341" y="3133670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Gentle nudges to keep employees active &amp; consistent.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7" name="Google Shape;487;p40"/>
          <p:cNvSpPr txBox="1"/>
          <p:nvPr/>
        </p:nvSpPr>
        <p:spPr>
          <a:xfrm>
            <a:off x="916875" y="2802502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Char char="❖"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Email Reminders </a:t>
            </a:r>
            <a:endParaRPr sz="20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8" name="Google Shape;488;p40"/>
          <p:cNvSpPr txBox="1"/>
          <p:nvPr/>
        </p:nvSpPr>
        <p:spPr>
          <a:xfrm>
            <a:off x="1319905" y="2288014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StepCoins can be exchanged for rewards or goodies.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9" name="Google Shape;489;p40"/>
          <p:cNvSpPr txBox="1"/>
          <p:nvPr/>
        </p:nvSpPr>
        <p:spPr>
          <a:xfrm>
            <a:off x="916875" y="1936922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Char char="❖"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Redeem for Merch</a:t>
            </a:r>
            <a:endParaRPr sz="21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0" name="Google Shape;490;p40"/>
          <p:cNvSpPr txBox="1">
            <a:spLocks noGrp="1"/>
          </p:cNvSpPr>
          <p:nvPr>
            <p:ph type="title" idx="4294967295"/>
          </p:nvPr>
        </p:nvSpPr>
        <p:spPr>
          <a:xfrm>
            <a:off x="1102349" y="555750"/>
            <a:ext cx="69393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Engagement Features</a:t>
            </a:r>
            <a:endParaRPr sz="3200"/>
          </a:p>
        </p:txBody>
      </p:sp>
      <p:sp>
        <p:nvSpPr>
          <p:cNvPr id="491" name="Google Shape;491;p40"/>
          <p:cNvSpPr txBox="1"/>
          <p:nvPr/>
        </p:nvSpPr>
        <p:spPr>
          <a:xfrm>
            <a:off x="1307341" y="3944515"/>
            <a:ext cx="6457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AI-powered push-up tracker using webcam—counts reps in real time, making workouts fun and accountable. Convert push-ups to StepCoins.</a:t>
            </a:r>
            <a:endParaRPr sz="15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916875" y="3621133"/>
            <a:ext cx="4861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Char char="❖"/>
            </a:pPr>
            <a:r>
              <a:rPr lang="en" sz="2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Push-up Counter</a:t>
            </a:r>
            <a:endParaRPr sz="20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420;p33">
            <a:extLst>
              <a:ext uri="{FF2B5EF4-FFF2-40B4-BE49-F238E27FC236}">
                <a16:creationId xmlns:a16="http://schemas.microsoft.com/office/drawing/2014/main" id="{9A45AB87-CD3D-955C-9F93-FFAFF1FBD55C}"/>
              </a:ext>
            </a:extLst>
          </p:cNvPr>
          <p:cNvSpPr txBox="1">
            <a:spLocks/>
          </p:cNvSpPr>
          <p:nvPr/>
        </p:nvSpPr>
        <p:spPr>
          <a:xfrm>
            <a:off x="0" y="4667700"/>
            <a:ext cx="9144000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Step up, team up, win together!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94C6C-31D1-5A80-27CA-508A0BCDEE8E}"/>
              </a:ext>
            </a:extLst>
          </p:cNvPr>
          <p:cNvSpPr txBox="1"/>
          <p:nvPr/>
        </p:nvSpPr>
        <p:spPr>
          <a:xfrm>
            <a:off x="6164022" y="4773768"/>
            <a:ext cx="664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85000"/>
                  </a:schemeClr>
                </a:solidFill>
                <a:effectLst/>
                <a:uLnTx/>
                <a:uFillTx/>
                <a:latin typeface="Unbounded Black"/>
                <a:sym typeface="Unbounded Black"/>
              </a:rPr>
              <a:t>Team: Triple-Threaded</a:t>
            </a:r>
            <a:endParaRPr lang="en-IN" sz="7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FED40561-A2D1-58F0-8F1A-117015C4C635}"/>
              </a:ext>
            </a:extLst>
          </p:cNvPr>
          <p:cNvSpPr/>
          <p:nvPr/>
        </p:nvSpPr>
        <p:spPr>
          <a:xfrm rot="5400000">
            <a:off x="-1310863" y="2299417"/>
            <a:ext cx="3298775" cy="626799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E539EA-24E2-3FB7-DC22-5ED956F07A96}"/>
              </a:ext>
            </a:extLst>
          </p:cNvPr>
          <p:cNvSpPr/>
          <p:nvPr/>
        </p:nvSpPr>
        <p:spPr>
          <a:xfrm>
            <a:off x="32745" y="2574716"/>
            <a:ext cx="603788" cy="6798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Feature - Free shipping and delivery icons">
            <a:extLst>
              <a:ext uri="{FF2B5EF4-FFF2-40B4-BE49-F238E27FC236}">
                <a16:creationId xmlns:a16="http://schemas.microsoft.com/office/drawing/2014/main" id="{A8009E10-85AF-5DAD-4ADE-6C981171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" y="2646168"/>
            <a:ext cx="574686" cy="57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gnifying glass with a question mark&#10;&#10;AI-generated content may be incorrect.">
            <a:extLst>
              <a:ext uri="{FF2B5EF4-FFF2-40B4-BE49-F238E27FC236}">
                <a16:creationId xmlns:a16="http://schemas.microsoft.com/office/drawing/2014/main" id="{8928E884-9D39-AF4E-ADCD-689F2CC1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5" y="1051585"/>
            <a:ext cx="617650" cy="6176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78FE9AD-3AC6-1E37-D344-C622371D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62" y="1698729"/>
            <a:ext cx="786825" cy="78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rket research - Free computer icons">
            <a:extLst>
              <a:ext uri="{FF2B5EF4-FFF2-40B4-BE49-F238E27FC236}">
                <a16:creationId xmlns:a16="http://schemas.microsoft.com/office/drawing/2014/main" id="{7FC1DD83-A227-A90D-1E66-A36A1394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3388898"/>
            <a:ext cx="574687" cy="5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duct Design Portfolio by Slidesgo">
  <a:themeElements>
    <a:clrScheme name="Simple Light">
      <a:dk1>
        <a:srgbClr val="0C343D"/>
      </a:dk1>
      <a:lt1>
        <a:srgbClr val="FFFBF4"/>
      </a:lt1>
      <a:dk2>
        <a:srgbClr val="A2C4C9"/>
      </a:dk2>
      <a:lt2>
        <a:srgbClr val="45818E"/>
      </a:lt2>
      <a:accent1>
        <a:srgbClr val="D0E0E3"/>
      </a:accent1>
      <a:accent2>
        <a:srgbClr val="F6B26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Microsoft Office PowerPoint</Application>
  <PresentationFormat>On-screen Show (16:9)</PresentationFormat>
  <Paragraphs>134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Fira Sans</vt:lpstr>
      <vt:lpstr>Inter</vt:lpstr>
      <vt:lpstr>Bebas Neue</vt:lpstr>
      <vt:lpstr>Anaheim</vt:lpstr>
      <vt:lpstr>Nunito Light</vt:lpstr>
      <vt:lpstr>Wingdings</vt:lpstr>
      <vt:lpstr>Arial</vt:lpstr>
      <vt:lpstr>Climate Crisis</vt:lpstr>
      <vt:lpstr>Unbounded Black</vt:lpstr>
      <vt:lpstr>Product Design Portfolio by Slidesgo</vt:lpstr>
      <vt:lpstr>StepUp   Team: Triple-Threaded</vt:lpstr>
      <vt:lpstr>PowerPoint Presentation</vt:lpstr>
      <vt:lpstr>The Problem</vt:lpstr>
      <vt:lpstr>The Solution</vt:lpstr>
      <vt:lpstr>Why StepUp?</vt:lpstr>
      <vt:lpstr>The Solution</vt:lpstr>
      <vt:lpstr>FEATURES</vt:lpstr>
      <vt:lpstr>Core Features</vt:lpstr>
      <vt:lpstr>Engagement Features</vt:lpstr>
      <vt:lpstr>Advanced Features</vt:lpstr>
      <vt:lpstr>Market Landscape &amp; Competitor Comparison</vt:lpstr>
      <vt:lpstr>Market Snapshot</vt:lpstr>
      <vt:lpstr>Why Now? (Growth Drivers)</vt:lpstr>
      <vt:lpstr>Competitor Landscape</vt:lpstr>
      <vt:lpstr>WHY ARE WE BETTER?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Parnika Sen</dc:creator>
  <cp:lastModifiedBy>PARNIKA SEN</cp:lastModifiedBy>
  <cp:revision>1</cp:revision>
  <dcterms:modified xsi:type="dcterms:W3CDTF">2025-08-28T10:30:28Z</dcterms:modified>
</cp:coreProperties>
</file>